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728"/>
    <p:restoredTop sz="95794"/>
  </p:normalViewPr>
  <p:slideViewPr>
    <p:cSldViewPr snapToGrid="0" snapToObjects="1">
      <p:cViewPr varScale="1">
        <p:scale>
          <a:sx n="77" d="100"/>
          <a:sy n="77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1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5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2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6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2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0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3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5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4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4" r:id="rId5"/>
    <p:sldLayoutId id="2147483715" r:id="rId6"/>
    <p:sldLayoutId id="2147483721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B3CB5-575E-8715-0ABF-57E69677F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6" b="2675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8E57-E4AD-884A-8CD0-602F06C04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/>
              <a:t>Week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B1BA0-7E88-B144-A232-44E13A992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6286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7D03-940B-2747-8055-2F6018F1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pic>
        <p:nvPicPr>
          <p:cNvPr id="1026" name="Picture 2" descr="What is a graph in a computer science context? - Quora">
            <a:extLst>
              <a:ext uri="{FF2B5EF4-FFF2-40B4-BE49-F238E27FC236}">
                <a16:creationId xmlns:a16="http://schemas.microsoft.com/office/drawing/2014/main" id="{185AC7BB-27E6-6742-834F-E6B540AF5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55" y="1724768"/>
            <a:ext cx="5545975" cy="34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s in Computer Science">
            <a:extLst>
              <a:ext uri="{FF2B5EF4-FFF2-40B4-BE49-F238E27FC236}">
                <a16:creationId xmlns:a16="http://schemas.microsoft.com/office/drawing/2014/main" id="{031156D3-80F8-CC4C-9D63-E73CE15F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89" y="2242501"/>
            <a:ext cx="4379896" cy="289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3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7BCE-9FDC-C14A-8EF4-1343C8F5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0BA7-7052-FF42-9FB1-DB8E7581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Consists of nodes(vertices) that are connected by edges(arcs)</a:t>
            </a:r>
          </a:p>
          <a:p>
            <a:pPr>
              <a:lnSpc>
                <a:spcPct val="150000"/>
              </a:lnSpc>
            </a:pPr>
            <a:r>
              <a:rPr lang="en-US" dirty="0"/>
              <a:t>When two nodes are connected by an edge, they are called </a:t>
            </a:r>
            <a:r>
              <a:rPr lang="en-US" b="1" dirty="0"/>
              <a:t>neighbours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degree </a:t>
            </a:r>
            <a:r>
              <a:rPr lang="en-US" dirty="0"/>
              <a:t>of a node is the number of other nodes that it is connected to (the number of neighbours it has)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9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FB80-91F0-2943-A1C2-3F8F7E01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1654-1F3B-1E44-A42F-A5E2FDB51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loop </a:t>
            </a:r>
            <a:r>
              <a:rPr lang="en-US" dirty="0"/>
              <a:t>is an edge that connects a node to itself</a:t>
            </a:r>
          </a:p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path </a:t>
            </a:r>
            <a:r>
              <a:rPr lang="en-US" dirty="0"/>
              <a:t>is a sequence of nodes that are connected by edges</a:t>
            </a:r>
          </a:p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cycle</a:t>
            </a:r>
            <a:r>
              <a:rPr lang="en-US" dirty="0"/>
              <a:t> is a closed path (a path that starts and ends at the same node, where no other node is visited more than once)</a:t>
            </a:r>
          </a:p>
          <a:p>
            <a:pPr>
              <a:lnSpc>
                <a:spcPct val="150000"/>
              </a:lnSpc>
            </a:pPr>
            <a:r>
              <a:rPr lang="en-US" dirty="0"/>
              <a:t>A tree is a connected graph with no cycle</a:t>
            </a:r>
          </a:p>
        </p:txBody>
      </p:sp>
    </p:spTree>
    <p:extLst>
      <p:ext uri="{BB962C8B-B14F-4D97-AF65-F5344CB8AC3E}">
        <p14:creationId xmlns:p14="http://schemas.microsoft.com/office/powerpoint/2010/main" val="125825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05E-37A9-A248-A632-78BC317B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287F32-F5CC-C44E-B071-52F926C87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7984"/>
            <a:ext cx="966268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5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8ACE-5A34-A646-93EC-F50008F0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/ Depth First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05AA-0682-B840-A0CD-457176FA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recursive algorithm for searching all the vertices of a graph or tree data 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Traversal means visiting all the nodes of a graph</a:t>
            </a:r>
          </a:p>
        </p:txBody>
      </p:sp>
    </p:spTree>
    <p:extLst>
      <p:ext uri="{BB962C8B-B14F-4D97-AF65-F5344CB8AC3E}">
        <p14:creationId xmlns:p14="http://schemas.microsoft.com/office/powerpoint/2010/main" val="94545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62A21-E479-EB48-9FE6-2FF72997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Puts each vertex of the graph into two categories: visited &amp; unvisited</a:t>
            </a:r>
          </a:p>
          <a:p>
            <a:pPr>
              <a:lnSpc>
                <a:spcPct val="150000"/>
              </a:lnSpc>
            </a:pPr>
            <a:r>
              <a:rPr lang="en-US" dirty="0"/>
              <a:t>The purpose of the algorithm is to mark each vertex as visited while avoiding cycles</a:t>
            </a:r>
          </a:p>
          <a:p>
            <a:pPr>
              <a:lnSpc>
                <a:spcPct val="150000"/>
              </a:lnSpc>
            </a:pPr>
            <a:r>
              <a:rPr lang="en-US" dirty="0"/>
              <a:t>Utilizes the </a:t>
            </a:r>
            <a:r>
              <a:rPr lang="en-US" b="1" dirty="0"/>
              <a:t>stack</a:t>
            </a:r>
            <a:r>
              <a:rPr lang="en-US" dirty="0"/>
              <a:t> data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8CE5FF-835E-794C-AD42-BF2CCBEC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/ Depth First Traversal</a:t>
            </a:r>
          </a:p>
        </p:txBody>
      </p:sp>
    </p:spTree>
    <p:extLst>
      <p:ext uri="{BB962C8B-B14F-4D97-AF65-F5344CB8AC3E}">
        <p14:creationId xmlns:p14="http://schemas.microsoft.com/office/powerpoint/2010/main" val="116923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57D9-1526-E04B-B7E6-C87BEB8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72A4A-19F0-6B45-85AC-737D8F165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Follows the LIFO(Last-In-First-Out) principle and allows insertion and deletion operations from one end of the stack</a:t>
            </a:r>
          </a:p>
        </p:txBody>
      </p:sp>
      <p:pic>
        <p:nvPicPr>
          <p:cNvPr id="2050" name="Picture 2" descr="Stack Data Structure and Implementation in Python, Java and C/C++">
            <a:extLst>
              <a:ext uri="{FF2B5EF4-FFF2-40B4-BE49-F238E27FC236}">
                <a16:creationId xmlns:a16="http://schemas.microsoft.com/office/drawing/2014/main" id="{25816F5C-CB8D-F84D-A392-77E25C86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86" y="3158836"/>
            <a:ext cx="6247137" cy="36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3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8FB6-9E51-8C45-8F67-7069F165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0E48-C3E1-7E4C-BDBE-9E1AD1DE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Put any one of the graph’s vertices on top of a stack</a:t>
            </a:r>
          </a:p>
          <a:p>
            <a:pPr marL="514350" indent="-514350">
              <a:buAutoNum type="arabicPeriod"/>
            </a:pPr>
            <a:r>
              <a:rPr lang="en-US" dirty="0"/>
              <a:t>Take the top item of the stack and add it to the visited list</a:t>
            </a:r>
          </a:p>
          <a:p>
            <a:pPr marL="514350" indent="-514350">
              <a:buAutoNum type="arabicPeriod"/>
            </a:pPr>
            <a:r>
              <a:rPr lang="en-US" dirty="0"/>
              <a:t>Create a list of that vertex’s adjacent nodes (neighbours). Add the ones which are not in the visited list to the top of the stack</a:t>
            </a:r>
          </a:p>
          <a:p>
            <a:pPr marL="514350" indent="-514350">
              <a:buAutoNum type="arabicPeriod"/>
            </a:pPr>
            <a:r>
              <a:rPr lang="en-US" dirty="0"/>
              <a:t>Keep repeating steps 2 and 3 until the stack is empty</a:t>
            </a:r>
          </a:p>
        </p:txBody>
      </p:sp>
    </p:spTree>
    <p:extLst>
      <p:ext uri="{BB962C8B-B14F-4D97-AF65-F5344CB8AC3E}">
        <p14:creationId xmlns:p14="http://schemas.microsoft.com/office/powerpoint/2010/main" val="1563816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F6C9D4-70C5-344B-AE25-247D6053D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535" y="1441940"/>
            <a:ext cx="10010929" cy="39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7F13-D58E-A847-95E4-4C8685A0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D992DB-1E0B-7545-9B68-C5110FEA1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2262981"/>
            <a:ext cx="9207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1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356C-5E08-BF44-9123-379355EC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870C-E099-FA48-BD76-70FE7D4E8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language and metrics we use to describe the efficiency of algorithms</a:t>
            </a:r>
          </a:p>
          <a:p>
            <a:pPr>
              <a:lnSpc>
                <a:spcPct val="150000"/>
              </a:lnSpc>
            </a:pPr>
            <a:r>
              <a:rPr lang="en-US" dirty="0"/>
              <a:t>Both an upper bound and a lower bound on the time it takes to run an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69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DE6A1-FB5E-3D49-B338-9F7DF833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58D582-DAAC-D244-A280-4057A693B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500" y="2256631"/>
            <a:ext cx="9271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8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EEA-0328-8345-B3C5-B93EE89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A1CC67-1E02-3A45-9504-9C9C3605F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262981"/>
            <a:ext cx="9220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76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9AA3-4226-3C4F-9B69-5FAAAA95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EC2B7F-5494-E947-9193-D78E767C1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269331"/>
            <a:ext cx="92202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24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3BDD-8DB3-0243-87AB-7D0C2C96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806E8C-2E6A-A944-BEE5-4ADE7B2F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129631"/>
            <a:ext cx="9258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F0FB-375E-E643-B6BD-C329DD12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Pseudocode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660078-B1A4-4D45-A84B-884989355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710" y="1690688"/>
            <a:ext cx="4768042" cy="45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4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61EF-F7A2-6845-B9A4-806188C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0B51-C011-5943-A1EC-F487FFD7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Complexity: O(V+E)</a:t>
            </a:r>
          </a:p>
          <a:p>
            <a:r>
              <a:rPr lang="en-US" dirty="0"/>
              <a:t>Space Complexity: O(V)</a:t>
            </a:r>
          </a:p>
        </p:txBody>
      </p:sp>
    </p:spTree>
    <p:extLst>
      <p:ext uri="{BB962C8B-B14F-4D97-AF65-F5344CB8AC3E}">
        <p14:creationId xmlns:p14="http://schemas.microsoft.com/office/powerpoint/2010/main" val="2105906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1B6C-8929-7E47-AC03-7D5DCB8D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 First Search / Breath First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E162-ED4D-C14F-9AB1-7742572E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Put any one of the graph’s vertices on top of a queue</a:t>
            </a:r>
          </a:p>
          <a:p>
            <a:pPr marL="514350" indent="-514350">
              <a:buAutoNum type="arabicPeriod"/>
            </a:pPr>
            <a:r>
              <a:rPr lang="en-US" dirty="0"/>
              <a:t>Take the front item of the queue and add it to the visited list</a:t>
            </a:r>
          </a:p>
          <a:p>
            <a:pPr marL="514350" indent="-514350">
              <a:buAutoNum type="arabicPeriod"/>
            </a:pPr>
            <a:r>
              <a:rPr lang="en-US" dirty="0"/>
              <a:t>Create a list of that vertex’s adjacent nodes (neighbours). Add the ones which are not in the visited list to the back of the queue</a:t>
            </a:r>
          </a:p>
          <a:p>
            <a:pPr marL="514350" indent="-514350">
              <a:buAutoNum type="arabicPeriod"/>
            </a:pPr>
            <a:r>
              <a:rPr lang="en-US" dirty="0"/>
              <a:t>Keep repeating steps 2 and 3 until the stack is empty</a:t>
            </a:r>
          </a:p>
        </p:txBody>
      </p:sp>
    </p:spTree>
    <p:extLst>
      <p:ext uri="{BB962C8B-B14F-4D97-AF65-F5344CB8AC3E}">
        <p14:creationId xmlns:p14="http://schemas.microsoft.com/office/powerpoint/2010/main" val="28335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2C11-3AA9-F44A-B0B4-515A65AE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AC28B-83D6-B345-B6C8-CCFB5D5D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at both ends, one end for inserting data (enqueue), the other for removing data (dequeue)</a:t>
            </a:r>
          </a:p>
          <a:p>
            <a:r>
              <a:rPr lang="en-US" dirty="0"/>
              <a:t>Follows FIFO (First-In-First-Out), the data item stored first will be accessed first</a:t>
            </a:r>
          </a:p>
        </p:txBody>
      </p:sp>
      <p:pic>
        <p:nvPicPr>
          <p:cNvPr id="3074" name="Picture 2" descr="Queue Data Structure and Implementation in Java, Python and C/C++">
            <a:extLst>
              <a:ext uri="{FF2B5EF4-FFF2-40B4-BE49-F238E27FC236}">
                <a16:creationId xmlns:a16="http://schemas.microsoft.com/office/drawing/2014/main" id="{BE13A438-EB43-6C46-B6D8-E51EDD7B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2" y="4391199"/>
            <a:ext cx="9797935" cy="15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5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C0C3-C432-724A-9F8F-1E71EF37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48CD85-59CB-5D4B-B96B-716DDDF70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047081"/>
            <a:ext cx="92583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E6AD-3075-E449-BACC-A7939EBE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B812A5-EA57-9D48-B884-5AD2E04FF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500" y="2072481"/>
            <a:ext cx="9271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13F0-ACF0-AE49-A515-5570C98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Runtime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D286F-BB8A-8B43-8C7E-61F8FCB02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An algorithm can be described in three ways</a:t>
            </a:r>
          </a:p>
          <a:p>
            <a:pPr>
              <a:lnSpc>
                <a:spcPct val="200000"/>
              </a:lnSpc>
            </a:pPr>
            <a:r>
              <a:rPr lang="en-US" dirty="0"/>
              <a:t>Best Case: O(1), we run the search once, the first element is what we are looking for</a:t>
            </a:r>
          </a:p>
          <a:p>
            <a:pPr>
              <a:lnSpc>
                <a:spcPct val="200000"/>
              </a:lnSpc>
            </a:pPr>
            <a:r>
              <a:rPr lang="en-US" b="1" dirty="0"/>
              <a:t>Worst Case</a:t>
            </a:r>
            <a:r>
              <a:rPr lang="en-US" dirty="0"/>
              <a:t>: O(n), we search through all the elements in a list, the last element is what we are looking for</a:t>
            </a:r>
          </a:p>
          <a:p>
            <a:pPr>
              <a:lnSpc>
                <a:spcPct val="200000"/>
              </a:lnSpc>
            </a:pPr>
            <a:r>
              <a:rPr lang="en-US" dirty="0"/>
              <a:t>Expected/Average Case: O(n/2)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0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FECD-02C8-AB4B-87C0-8F836524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601B56-3579-C241-A001-43C77B00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059781"/>
            <a:ext cx="9220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2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20FC-8F6B-7640-9F16-3C39745B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BE872-2A09-1E48-AFB6-F4D5CCC5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150" y="2021681"/>
            <a:ext cx="92837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CA19-E3B5-B049-83EE-8B82425E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24CE0C-193B-1A4C-9A79-7F9B3C955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600" y="2021681"/>
            <a:ext cx="9194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39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B707-D702-CD45-90A3-7608A39B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30C75D-BC45-974A-B3F4-43BAF033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2028031"/>
            <a:ext cx="9207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9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F6C-635F-244C-99DD-F687D6B0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Pseudocode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9E92D-5329-AA48-8C84-C99A01FD6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1797"/>
            <a:ext cx="9963992" cy="25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61EF-F7A2-6845-B9A4-806188C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0B51-C011-5943-A1EC-F487FFD7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Complexity: O(V+E)</a:t>
            </a:r>
          </a:p>
          <a:p>
            <a:r>
              <a:rPr lang="en-US" dirty="0"/>
              <a:t>Space Complexity: O(V)</a:t>
            </a:r>
          </a:p>
        </p:txBody>
      </p:sp>
    </p:spTree>
    <p:extLst>
      <p:ext uri="{BB962C8B-B14F-4D97-AF65-F5344CB8AC3E}">
        <p14:creationId xmlns:p14="http://schemas.microsoft.com/office/powerpoint/2010/main" val="3383665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B59F-A69A-DA4D-BBB9-3975A915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F434-16F9-754A-BA6B-13F21E49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Takes a directed graph and returns an array of nodes where each node appears before all the nodes it points to</a:t>
            </a:r>
          </a:p>
          <a:p>
            <a:pPr>
              <a:lnSpc>
                <a:spcPct val="150000"/>
              </a:lnSpc>
            </a:pPr>
            <a:r>
              <a:rPr lang="en-US" dirty="0"/>
              <a:t>Directed graph: a set of nodes connected by edges, where edges have a direction associated with them</a:t>
            </a:r>
          </a:p>
        </p:txBody>
      </p:sp>
    </p:spTree>
    <p:extLst>
      <p:ext uri="{BB962C8B-B14F-4D97-AF65-F5344CB8AC3E}">
        <p14:creationId xmlns:p14="http://schemas.microsoft.com/office/powerpoint/2010/main" val="2038595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D660-7659-E342-B558-92FEA522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7501-751D-1440-BC44-56D78584E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516"/>
            <a:ext cx="6925887" cy="1325563"/>
          </a:xfrm>
        </p:spPr>
        <p:txBody>
          <a:bodyPr/>
          <a:lstStyle/>
          <a:p>
            <a:r>
              <a:rPr lang="en-US" dirty="0"/>
              <a:t>Both [1, 2, 3, 4, 5] and [1, 3, 2, 4, 5] are valid topological ordering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939E7-4947-CB44-B8D2-50530D1D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81" y="1773797"/>
            <a:ext cx="5257800" cy="2989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6B0B8-63FE-0947-9336-A15ACFA9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81" y="642237"/>
            <a:ext cx="2126153" cy="52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A735-9DF6-BD4E-A4C6-7D83B74B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 – First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F142-8F3E-554A-A47C-9ACFDF9C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6" y="2011680"/>
            <a:ext cx="5968538" cy="416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Cannot have any incoming directed edges (indegree of 0)</a:t>
            </a:r>
          </a:p>
          <a:p>
            <a:pPr>
              <a:lnSpc>
                <a:spcPct val="150000"/>
              </a:lnSpc>
            </a:pPr>
            <a:r>
              <a:rPr lang="en-US" dirty="0"/>
              <a:t>If it had incoming directed edges, then the nodes pointing to it would have to come 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7CA66-73C9-7349-AD08-DDC6A1AD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07" y="2011680"/>
            <a:ext cx="4599093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21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A35F3-B8CA-9F41-9335-6B19E4A55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076" y="908272"/>
            <a:ext cx="6350924" cy="50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0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0F33-C9D9-AD48-B408-9AB7FA72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EBF2-35D7-DD43-BE3B-34ADF0B50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Parallel concept to time complexity</a:t>
            </a:r>
          </a:p>
          <a:p>
            <a:pPr>
              <a:lnSpc>
                <a:spcPct val="150000"/>
              </a:lnSpc>
            </a:pPr>
            <a:r>
              <a:rPr lang="en-US" dirty="0"/>
              <a:t>If we need to create an array of size n, then this requires O(n) space</a:t>
            </a:r>
          </a:p>
          <a:p>
            <a:pPr>
              <a:lnSpc>
                <a:spcPct val="150000"/>
              </a:lnSpc>
            </a:pPr>
            <a:r>
              <a:rPr lang="en-US" dirty="0"/>
              <a:t>If we need to create a two-dimensional array of size n by n, then this requires O(n^2) space</a:t>
            </a:r>
          </a:p>
        </p:txBody>
      </p:sp>
    </p:spTree>
    <p:extLst>
      <p:ext uri="{BB962C8B-B14F-4D97-AF65-F5344CB8AC3E}">
        <p14:creationId xmlns:p14="http://schemas.microsoft.com/office/powerpoint/2010/main" val="1473510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F665-E679-224C-95B5-6A601C76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what we did for the first node…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3D04F4-43B9-9044-B8FC-20EC05C4F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705" y="1446562"/>
            <a:ext cx="5585460" cy="45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7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10C2-837A-7144-B4C1-7209FE5E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E5AD1F-4116-B84F-BD64-96B978AF8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869" y="937409"/>
            <a:ext cx="6186746" cy="49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1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F087-FA18-1646-8752-1F643C83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4CD42-F337-D740-817D-BFC275667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513" y="938633"/>
            <a:ext cx="6050973" cy="49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9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968F-C729-E346-993A-2B5791B5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3D8FE7-A31B-1A44-9743-A62783B33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864" y="841512"/>
            <a:ext cx="5908271" cy="51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8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B9CF-3BDC-9541-B020-014DDE97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434236-C274-1A44-9D1E-B0B4E88DB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502" y="890178"/>
            <a:ext cx="5832995" cy="50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37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D0F0-BF9D-4E49-93F9-DD931435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92C1-A92E-0149-BFD2-4DCE7D725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 dirty="0"/>
              <a:t>Identify a node with no incoming edges</a:t>
            </a:r>
          </a:p>
          <a:p>
            <a:pPr marL="514350" indent="-514350">
              <a:buAutoNum type="arabicPeriod"/>
            </a:pPr>
            <a:r>
              <a:rPr lang="en-US" dirty="0"/>
              <a:t>Add the node to the ordering</a:t>
            </a:r>
          </a:p>
          <a:p>
            <a:pPr marL="514350" indent="-514350">
              <a:buAutoNum type="arabicPeriod"/>
            </a:pPr>
            <a:r>
              <a:rPr lang="en-US" dirty="0"/>
              <a:t>Remove it from the graph</a:t>
            </a:r>
          </a:p>
          <a:p>
            <a:pPr marL="514350" indent="-514350">
              <a:buAutoNum type="arabicPeriod"/>
            </a:pPr>
            <a:r>
              <a:rPr lang="en-US" dirty="0"/>
              <a:t>Repeat step 1-3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small tweak… We will use a map to track each node’s indegree. When we add a node to the topological ordering, we will decrement the indegree of that node’s neighbours</a:t>
            </a:r>
          </a:p>
        </p:txBody>
      </p:sp>
    </p:spTree>
    <p:extLst>
      <p:ext uri="{BB962C8B-B14F-4D97-AF65-F5344CB8AC3E}">
        <p14:creationId xmlns:p14="http://schemas.microsoft.com/office/powerpoint/2010/main" val="3103770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7FF4-9A58-B342-B4DC-28513BCE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11E02-DF9F-6341-B02E-D83E4345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indegrees: O(E)</a:t>
            </a:r>
          </a:p>
          <a:p>
            <a:r>
              <a:rPr lang="en-US" dirty="0"/>
              <a:t>Find nodes with no incoming edges: O(V)</a:t>
            </a:r>
          </a:p>
          <a:p>
            <a:r>
              <a:rPr lang="en-US" dirty="0"/>
              <a:t>Add nodes until we run out of nodes with no incoming edges: O(E) (decrement operation runs on all edges)</a:t>
            </a:r>
          </a:p>
          <a:p>
            <a:r>
              <a:rPr lang="en-US" dirty="0"/>
              <a:t>Comparing the size of the resulted topological ordering to check if the graph is cyclic: O(1)</a:t>
            </a:r>
          </a:p>
          <a:p>
            <a:r>
              <a:rPr lang="en-US" dirty="0"/>
              <a:t>Adding up individual run times, the overall time complexity is O(V+E)</a:t>
            </a:r>
          </a:p>
        </p:txBody>
      </p:sp>
    </p:spTree>
    <p:extLst>
      <p:ext uri="{BB962C8B-B14F-4D97-AF65-F5344CB8AC3E}">
        <p14:creationId xmlns:p14="http://schemas.microsoft.com/office/powerpoint/2010/main" val="1201887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CD0B-19BA-BE46-B42E-B0646695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42EA2-D9E1-9042-95C5-7CC3ACC4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O(V) space required to store indegrees</a:t>
            </a:r>
          </a:p>
          <a:p>
            <a:r>
              <a:rPr lang="en-US" dirty="0"/>
              <a:t>O(V) space required to store nodes with indegree = 0</a:t>
            </a:r>
          </a:p>
          <a:p>
            <a:r>
              <a:rPr lang="en-US" dirty="0"/>
              <a:t>O(V) space required to store final array in topological order</a:t>
            </a:r>
          </a:p>
        </p:txBody>
      </p:sp>
    </p:spTree>
    <p:extLst>
      <p:ext uri="{BB962C8B-B14F-4D97-AF65-F5344CB8AC3E}">
        <p14:creationId xmlns:p14="http://schemas.microsoft.com/office/powerpoint/2010/main" val="652966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781E-E32F-9F46-A3FC-DAAFF161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7846-9D84-E448-90DF-18EF6FAD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dmoj.ca</a:t>
            </a:r>
            <a:r>
              <a:rPr lang="en-US" dirty="0"/>
              <a:t>/problem/ccc06j4</a:t>
            </a:r>
          </a:p>
        </p:txBody>
      </p:sp>
    </p:spTree>
    <p:extLst>
      <p:ext uri="{BB962C8B-B14F-4D97-AF65-F5344CB8AC3E}">
        <p14:creationId xmlns:p14="http://schemas.microsoft.com/office/powerpoint/2010/main" val="236901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251A-E9CA-9849-84CA-A12FE182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the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7365-7944-7D4D-924F-70DBB095F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Big O only describes the rate of increase</a:t>
            </a:r>
          </a:p>
          <a:p>
            <a:pPr>
              <a:lnSpc>
                <a:spcPct val="150000"/>
              </a:lnSpc>
            </a:pPr>
            <a:r>
              <a:rPr lang="en-US" dirty="0"/>
              <a:t>An algorithm that might be described as O(2n) should be described as O(n)</a:t>
            </a:r>
          </a:p>
        </p:txBody>
      </p:sp>
    </p:spTree>
    <p:extLst>
      <p:ext uri="{BB962C8B-B14F-4D97-AF65-F5344CB8AC3E}">
        <p14:creationId xmlns:p14="http://schemas.microsoft.com/office/powerpoint/2010/main" val="2856532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B49-8917-314A-AD9D-BCF89AD8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the Non-Dominant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321B-328B-084E-8B45-EFEF842F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know O(n^2 + n^2) should be described as O(n^2), so n in O(n^2 + n) is even less important</a:t>
            </a:r>
          </a:p>
          <a:p>
            <a:pPr>
              <a:lnSpc>
                <a:spcPct val="150000"/>
              </a:lnSpc>
            </a:pPr>
            <a:r>
              <a:rPr lang="en-US" dirty="0"/>
              <a:t>O(n^2 + n) should be described as O(n^2)</a:t>
            </a:r>
          </a:p>
        </p:txBody>
      </p:sp>
    </p:spTree>
    <p:extLst>
      <p:ext uri="{BB962C8B-B14F-4D97-AF65-F5344CB8AC3E}">
        <p14:creationId xmlns:p14="http://schemas.microsoft.com/office/powerpoint/2010/main" val="44212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6242-85FA-F740-B708-5152C487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Multi-Part Algorithms: Add vs.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26DA-CB4A-6F41-9079-0838AA0B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7059-1D45-0746-83D6-8D0A04F2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51476" y="-1446147"/>
            <a:ext cx="3304725" cy="103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5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A0F95B-EB60-3A41-91C5-1BB1DEFC7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730942" y="-1139620"/>
            <a:ext cx="4730115" cy="88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57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F1E832-BBF8-6242-8157-ABBB8D06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034920" y="-2224447"/>
            <a:ext cx="4395486" cy="107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215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F241B"/>
      </a:dk2>
      <a:lt2>
        <a:srgbClr val="F0F2F3"/>
      </a:lt2>
      <a:accent1>
        <a:srgbClr val="D56C17"/>
      </a:accent1>
      <a:accent2>
        <a:srgbClr val="E72F29"/>
      </a:accent2>
      <a:accent3>
        <a:srgbClr val="B7A320"/>
      </a:accent3>
      <a:accent4>
        <a:srgbClr val="15B0C5"/>
      </a:accent4>
      <a:accent5>
        <a:srgbClr val="2981E7"/>
      </a:accent5>
      <a:accent6>
        <a:srgbClr val="363DDA"/>
      </a:accent6>
      <a:hlink>
        <a:srgbClr val="3F86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973</Words>
  <Application>Microsoft Macintosh PowerPoint</Application>
  <PresentationFormat>Widescreen</PresentationFormat>
  <Paragraphs>88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Century Gothic</vt:lpstr>
      <vt:lpstr>BrushVTI</vt:lpstr>
      <vt:lpstr>Week 2</vt:lpstr>
      <vt:lpstr>What is Big O</vt:lpstr>
      <vt:lpstr>Linear Search Runtime Analysis</vt:lpstr>
      <vt:lpstr>Space Complexity</vt:lpstr>
      <vt:lpstr>Drop the Constants</vt:lpstr>
      <vt:lpstr>Drop the Non-Dominant Terms</vt:lpstr>
      <vt:lpstr>Multi-Part Algorithms: Add vs. Multiply</vt:lpstr>
      <vt:lpstr>PowerPoint Presentation</vt:lpstr>
      <vt:lpstr>PowerPoint Presentation</vt:lpstr>
      <vt:lpstr>Graph</vt:lpstr>
      <vt:lpstr>Graph</vt:lpstr>
      <vt:lpstr>Graph</vt:lpstr>
      <vt:lpstr>PowerPoint Presentation</vt:lpstr>
      <vt:lpstr>Depth-First Search / Depth First Traversal</vt:lpstr>
      <vt:lpstr>Depth-First Search / Depth First Traversal</vt:lpstr>
      <vt:lpstr>Stack</vt:lpstr>
      <vt:lpstr>DFS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DFS Pseudocode</vt:lpstr>
      <vt:lpstr>Time and Space Complexity</vt:lpstr>
      <vt:lpstr>Breath First Search / Breath First Traversal</vt:lpstr>
      <vt:lpstr>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BFS Pseudocode</vt:lpstr>
      <vt:lpstr>Time and Space Complexity</vt:lpstr>
      <vt:lpstr>Topological Sort</vt:lpstr>
      <vt:lpstr>Topological Sort</vt:lpstr>
      <vt:lpstr>Topological Sort – First Node</vt:lpstr>
      <vt:lpstr>PowerPoint Presentation</vt:lpstr>
      <vt:lpstr>Repeat what we did for the first node…</vt:lpstr>
      <vt:lpstr>PowerPoint Presentation</vt:lpstr>
      <vt:lpstr>PowerPoint Presentation</vt:lpstr>
      <vt:lpstr>PowerPoint Presentation</vt:lpstr>
      <vt:lpstr>PowerPoint Presentation</vt:lpstr>
      <vt:lpstr>Strategy</vt:lpstr>
      <vt:lpstr>Time Complexity</vt:lpstr>
      <vt:lpstr>Space Complexity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Karina Sang</dc:creator>
  <cp:lastModifiedBy>Karina Sang</cp:lastModifiedBy>
  <cp:revision>5</cp:revision>
  <dcterms:created xsi:type="dcterms:W3CDTF">2022-07-10T15:48:05Z</dcterms:created>
  <dcterms:modified xsi:type="dcterms:W3CDTF">2022-07-10T19:57:24Z</dcterms:modified>
</cp:coreProperties>
</file>